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1" r:id="rId2"/>
    <p:sldId id="5162" r:id="rId3"/>
    <p:sldId id="5153" r:id="rId4"/>
    <p:sldId id="5157" r:id="rId5"/>
    <p:sldId id="5163" r:id="rId6"/>
    <p:sldId id="5164" r:id="rId7"/>
    <p:sldId id="5158" r:id="rId8"/>
    <p:sldId id="5165" r:id="rId9"/>
    <p:sldId id="5166" r:id="rId10"/>
    <p:sldId id="5167" r:id="rId11"/>
    <p:sldId id="5168" r:id="rId12"/>
    <p:sldId id="51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83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F7291-B16F-4610-B6DA-2113E297CB8A}"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4F63A-893D-41B8-ADA6-7D98B9D33FFB}" type="slidenum">
              <a:rPr lang="en-US" smtClean="0"/>
              <a:t>‹#›</a:t>
            </a:fld>
            <a:endParaRPr lang="en-US"/>
          </a:p>
        </p:txBody>
      </p:sp>
    </p:spTree>
    <p:extLst>
      <p:ext uri="{BB962C8B-B14F-4D97-AF65-F5344CB8AC3E}">
        <p14:creationId xmlns:p14="http://schemas.microsoft.com/office/powerpoint/2010/main" val="280653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Cùng</a:t>
            </a:r>
            <a:r>
              <a:rPr lang="en-US" altLang="zh-CN" dirty="0"/>
              <a:t> </a:t>
            </a:r>
            <a:r>
              <a:rPr lang="en-US" altLang="zh-CN" dirty="0" err="1"/>
              <a:t>hát</a:t>
            </a:r>
            <a:r>
              <a:rPr lang="en-US" altLang="zh-CN" dirty="0"/>
              <a:t> </a:t>
            </a:r>
            <a:r>
              <a:rPr lang="en-US" altLang="zh-CN" dirty="0" err="1"/>
              <a:t>múa</a:t>
            </a:r>
            <a:r>
              <a:rPr lang="en-US" altLang="zh-CN" dirty="0"/>
              <a:t> </a:t>
            </a:r>
            <a:r>
              <a:rPr lang="en-US" altLang="zh-CN" dirty="0" err="1"/>
              <a:t>theo</a:t>
            </a:r>
            <a:r>
              <a:rPr lang="en-US" altLang="zh-CN" dirty="0"/>
              <a:t> </a:t>
            </a:r>
            <a:r>
              <a:rPr lang="en-US" altLang="zh-CN" dirty="0" err="1"/>
              <a:t>nhạc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7945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69368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503099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46851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64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020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4" name="Picture 3">
            <a:extLst>
              <a:ext uri="{FF2B5EF4-FFF2-40B4-BE49-F238E27FC236}">
                <a16:creationId xmlns:a16="http://schemas.microsoft.com/office/drawing/2014/main" id="{ABEA8B56-997A-66F5-357C-2E471963B30D}"/>
              </a:ext>
            </a:extLst>
          </p:cNvPr>
          <p:cNvPicPr>
            <a:picLocks noChangeAspect="1"/>
          </p:cNvPicPr>
          <p:nvPr userDrawn="1"/>
        </p:nvPicPr>
        <p:blipFill>
          <a:blip r:embed="rId5"/>
          <a:stretch>
            <a:fillRect/>
          </a:stretch>
        </p:blipFill>
        <p:spPr>
          <a:xfrm>
            <a:off x="-675227" y="6136904"/>
            <a:ext cx="2188654" cy="883997"/>
          </a:xfrm>
          <a:prstGeom prst="rect">
            <a:avLst/>
          </a:prstGeom>
        </p:spPr>
      </p:pic>
    </p:spTree>
    <p:extLst>
      <p:ext uri="{BB962C8B-B14F-4D97-AF65-F5344CB8AC3E}">
        <p14:creationId xmlns:p14="http://schemas.microsoft.com/office/powerpoint/2010/main" val="383541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40997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99019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7969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87784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523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347130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483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237BA51C-BFA7-E0E2-D24F-2C8E091E8B4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66851" y="66675"/>
            <a:ext cx="1209675" cy="1209675"/>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49329F09-6AC1-B678-87A4-12D01460002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890879" y="10188870"/>
            <a:ext cx="1209675" cy="1209675"/>
          </a:xfrm>
          <a:prstGeom prst="rect">
            <a:avLst/>
          </a:prstGeom>
        </p:spPr>
      </p:pic>
      <p:pic>
        <p:nvPicPr>
          <p:cNvPr id="18" name="Picture 17" descr="A white circle with leaves and blue text&#10;&#10;Description automatically generated">
            <a:extLst>
              <a:ext uri="{FF2B5EF4-FFF2-40B4-BE49-F238E27FC236}">
                <a16:creationId xmlns:a16="http://schemas.microsoft.com/office/drawing/2014/main" id="{B305F04C-844C-8647-0A9B-24AEED3C8DE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061000" y="-4356470"/>
            <a:ext cx="1209675" cy="1209675"/>
          </a:xfrm>
          <a:prstGeom prst="rect">
            <a:avLst/>
          </a:prstGeom>
        </p:spPr>
      </p:pic>
    </p:spTree>
    <p:extLst>
      <p:ext uri="{BB962C8B-B14F-4D97-AF65-F5344CB8AC3E}">
        <p14:creationId xmlns:p14="http://schemas.microsoft.com/office/powerpoint/2010/main" val="1628019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3C3BF-CE50-9387-CC1F-3FEF936A1089}"/>
              </a:ext>
            </a:extLst>
          </p:cNvPr>
          <p:cNvPicPr>
            <a:picLocks noChangeAspect="1"/>
          </p:cNvPicPr>
          <p:nvPr/>
        </p:nvPicPr>
        <p:blipFill rotWithShape="1">
          <a:blip r:embed="rId3">
            <a:extLst>
              <a:ext uri="{28A0092B-C50C-407E-A947-70E740481C1C}">
                <a14:useLocalDpi xmlns:a14="http://schemas.microsoft.com/office/drawing/2010/main" val="0"/>
              </a:ext>
            </a:extLst>
          </a:blip>
          <a:srcRect l="68011" t="33561" r="15753" b="1"/>
          <a:stretch/>
        </p:blipFill>
        <p:spPr>
          <a:xfrm>
            <a:off x="8716374" y="1873762"/>
            <a:ext cx="3654958" cy="4615644"/>
          </a:xfrm>
          <a:prstGeom prst="rect">
            <a:avLst/>
          </a:prstGeom>
        </p:spPr>
      </p:pic>
      <p:pic>
        <p:nvPicPr>
          <p:cNvPr id="5" name="Picture 4">
            <a:extLst>
              <a:ext uri="{FF2B5EF4-FFF2-40B4-BE49-F238E27FC236}">
                <a16:creationId xmlns:a16="http://schemas.microsoft.com/office/drawing/2014/main" id="{9FE39204-FD61-EF33-DD31-C029317D661D}"/>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505078" y="2530840"/>
            <a:ext cx="2874774" cy="4078766"/>
          </a:xfrm>
          <a:prstGeom prst="rect">
            <a:avLst/>
          </a:prstGeom>
        </p:spPr>
      </p:pic>
      <p:pic>
        <p:nvPicPr>
          <p:cNvPr id="6" name="Picture 5">
            <a:extLst>
              <a:ext uri="{FF2B5EF4-FFF2-40B4-BE49-F238E27FC236}">
                <a16:creationId xmlns:a16="http://schemas.microsoft.com/office/drawing/2014/main" id="{79EB74B8-677F-FDD2-8541-0442F95AD04A}"/>
              </a:ext>
            </a:extLst>
          </p:cNvPr>
          <p:cNvPicPr>
            <a:picLocks noChangeAspect="1"/>
          </p:cNvPicPr>
          <p:nvPr/>
        </p:nvPicPr>
        <p:blipFill>
          <a:blip r:embed="rId4"/>
          <a:stretch>
            <a:fillRect/>
          </a:stretch>
        </p:blipFill>
        <p:spPr>
          <a:xfrm>
            <a:off x="-1479294" y="112462"/>
            <a:ext cx="9361423" cy="1310670"/>
          </a:xfrm>
          <a:prstGeom prst="rect">
            <a:avLst/>
          </a:prstGeom>
        </p:spPr>
      </p:pic>
      <p:pic>
        <p:nvPicPr>
          <p:cNvPr id="8" name="Picture 7">
            <a:extLst>
              <a:ext uri="{FF2B5EF4-FFF2-40B4-BE49-F238E27FC236}">
                <a16:creationId xmlns:a16="http://schemas.microsoft.com/office/drawing/2014/main" id="{18D11A1E-0DCD-7CA0-2FE9-84086B27A441}"/>
              </a:ext>
            </a:extLst>
          </p:cNvPr>
          <p:cNvPicPr>
            <a:picLocks noChangeAspect="1"/>
          </p:cNvPicPr>
          <p:nvPr/>
        </p:nvPicPr>
        <p:blipFill>
          <a:blip r:embed="rId5"/>
          <a:stretch>
            <a:fillRect/>
          </a:stretch>
        </p:blipFill>
        <p:spPr>
          <a:xfrm>
            <a:off x="2348123" y="1740261"/>
            <a:ext cx="8333954" cy="3377477"/>
          </a:xfrm>
          <a:prstGeom prst="rect">
            <a:avLst/>
          </a:prstGeom>
        </p:spPr>
      </p:pic>
    </p:spTree>
    <p:extLst>
      <p:ext uri="{BB962C8B-B14F-4D97-AF65-F5344CB8AC3E}">
        <p14:creationId xmlns:p14="http://schemas.microsoft.com/office/powerpoint/2010/main" val="201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hỏi thăm, giúp đỡ bạn khi bạn bị ốm.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47B6543B-4B29-28CF-F46D-CA3327FD1B87}"/>
              </a:ext>
            </a:extLst>
          </p:cNvPr>
          <p:cNvPicPr>
            <a:picLocks noChangeAspect="1"/>
          </p:cNvPicPr>
          <p:nvPr/>
        </p:nvPicPr>
        <p:blipFill>
          <a:blip r:embed="rId4"/>
          <a:stretch>
            <a:fillRect/>
          </a:stretch>
        </p:blipFill>
        <p:spPr>
          <a:xfrm>
            <a:off x="938212" y="1771650"/>
            <a:ext cx="3814110" cy="3448050"/>
          </a:xfrm>
          <a:prstGeom prst="rect">
            <a:avLst/>
          </a:prstGeom>
        </p:spPr>
      </p:pic>
    </p:spTree>
    <p:extLst>
      <p:ext uri="{BB962C8B-B14F-4D97-AF65-F5344CB8AC3E}">
        <p14:creationId xmlns:p14="http://schemas.microsoft.com/office/powerpoint/2010/main" val="586066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chưa phù hợp vì th</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ể</a:t>
              </a: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hiện sự ích kỉ khi không muốn bạn của mình chơi với người khác.</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C2D76302-2BEA-26E8-2066-11080677B8A9}"/>
              </a:ext>
            </a:extLst>
          </p:cNvPr>
          <p:cNvPicPr>
            <a:picLocks noChangeAspect="1"/>
          </p:cNvPicPr>
          <p:nvPr/>
        </p:nvPicPr>
        <p:blipFill>
          <a:blip r:embed="rId4"/>
          <a:stretch>
            <a:fillRect/>
          </a:stretch>
        </p:blipFill>
        <p:spPr>
          <a:xfrm>
            <a:off x="514349" y="1685925"/>
            <a:ext cx="3903548" cy="3768943"/>
          </a:xfrm>
          <a:prstGeom prst="rect">
            <a:avLst/>
          </a:prstGeom>
        </p:spPr>
      </p:pic>
    </p:spTree>
    <p:extLst>
      <p:ext uri="{BB962C8B-B14F-4D97-AF65-F5344CB8AC3E}">
        <p14:creationId xmlns:p14="http://schemas.microsoft.com/office/powerpoint/2010/main" val="280163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18613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nam có hành động phù hợp, đó là biêt bảo vệ bạn khi bạn bị bắt nạt.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A8819772-7061-502A-7B37-52FEAD9B2389}"/>
              </a:ext>
            </a:extLst>
          </p:cNvPr>
          <p:cNvPicPr>
            <a:picLocks noChangeAspect="1"/>
          </p:cNvPicPr>
          <p:nvPr/>
        </p:nvPicPr>
        <p:blipFill>
          <a:blip r:embed="rId4"/>
          <a:stretch>
            <a:fillRect/>
          </a:stretch>
        </p:blipFill>
        <p:spPr>
          <a:xfrm>
            <a:off x="647699" y="1838325"/>
            <a:ext cx="4271553" cy="3433762"/>
          </a:xfrm>
          <a:prstGeom prst="rect">
            <a:avLst/>
          </a:prstGeom>
        </p:spPr>
      </p:pic>
    </p:spTree>
    <p:extLst>
      <p:ext uri="{BB962C8B-B14F-4D97-AF65-F5344CB8AC3E}">
        <p14:creationId xmlns:p14="http://schemas.microsoft.com/office/powerpoint/2010/main" val="2645070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99041-E21F-E79E-117B-2085C588A23E}"/>
              </a:ext>
            </a:extLst>
          </p:cNvPr>
          <p:cNvPicPr>
            <a:picLocks noChangeAspect="1"/>
          </p:cNvPicPr>
          <p:nvPr/>
        </p:nvPicPr>
        <p:blipFill rotWithShape="1">
          <a:blip r:embed="rId2">
            <a:extLst>
              <a:ext uri="{28A0092B-C50C-407E-A947-70E740481C1C}">
                <a14:useLocalDpi xmlns:a14="http://schemas.microsoft.com/office/drawing/2010/main" val="0"/>
              </a:ext>
            </a:extLst>
          </a:blip>
          <a:srcRect l="16589" t="37211" r="70260" b="836"/>
          <a:stretch/>
        </p:blipFill>
        <p:spPr>
          <a:xfrm flipH="1">
            <a:off x="454580" y="2449887"/>
            <a:ext cx="2874774" cy="4078766"/>
          </a:xfrm>
          <a:prstGeom prst="rect">
            <a:avLst/>
          </a:prstGeom>
        </p:spPr>
      </p:pic>
      <p:sp>
        <p:nvSpPr>
          <p:cNvPr id="3" name="TextBox 2">
            <a:extLst>
              <a:ext uri="{FF2B5EF4-FFF2-40B4-BE49-F238E27FC236}">
                <a16:creationId xmlns:a16="http://schemas.microsoft.com/office/drawing/2014/main" id="{5447AF0A-B439-A0CA-ED56-956A96B8B2EF}"/>
              </a:ext>
            </a:extLst>
          </p:cNvPr>
          <p:cNvSpPr txBox="1"/>
          <p:nvPr/>
        </p:nvSpPr>
        <p:spPr>
          <a:xfrm>
            <a:off x="1874647" y="275906"/>
            <a:ext cx="9164828" cy="1754326"/>
          </a:xfrm>
          <a:prstGeom prst="rect">
            <a:avLst/>
          </a:prstGeom>
          <a:noFill/>
        </p:spPr>
        <p:txBody>
          <a:bodyPr wrap="square">
            <a:spAutoFit/>
          </a:bodyPr>
          <a:lstStyle/>
          <a:p>
            <a:pPr marL="685800" indent="-685800" algn="ctr">
              <a:buFont typeface="Wingdings" panose="05000000000000000000" pitchFamily="2" charset="2"/>
              <a:buChar char="ü"/>
            </a:pP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Em</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hãy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nêu</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các</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từ</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khoá</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để</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duy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trì</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quan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hệ</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bạn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bè</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a:t>
            </a:r>
            <a:endParaRPr lang="en-US" sz="5400" dirty="0">
              <a:solidFill>
                <a:srgbClr val="002060"/>
              </a:solidFill>
              <a:latin typeface="Cambria" panose="02040503050406030204" pitchFamily="18" charset="0"/>
              <a:ea typeface="Cambria" panose="02040503050406030204" pitchFamily="18" charset="0"/>
            </a:endParaRPr>
          </a:p>
        </p:txBody>
      </p:sp>
      <p:sp>
        <p:nvSpPr>
          <p:cNvPr id="4" name="Cloud 3">
            <a:extLst>
              <a:ext uri="{FF2B5EF4-FFF2-40B4-BE49-F238E27FC236}">
                <a16:creationId xmlns:a16="http://schemas.microsoft.com/office/drawing/2014/main" id="{B4204A5A-2767-103C-8226-981998A29929}"/>
              </a:ext>
            </a:extLst>
          </p:cNvPr>
          <p:cNvSpPr/>
          <p:nvPr/>
        </p:nvSpPr>
        <p:spPr>
          <a:xfrm>
            <a:off x="3228668" y="22916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Tôn </a:t>
            </a:r>
            <a:r>
              <a:rPr lang="en-GB" sz="4400" dirty="0" err="1">
                <a:latin typeface="Cambria" panose="02040503050406030204" pitchFamily="18" charset="0"/>
                <a:ea typeface="Cambria" panose="02040503050406030204" pitchFamily="18" charset="0"/>
              </a:rPr>
              <a:t>trọng</a:t>
            </a:r>
            <a:endParaRPr lang="en-GB" sz="4400" dirty="0">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B3303494-7A56-8ABD-477D-D353EF9248B6}"/>
              </a:ext>
            </a:extLst>
          </p:cNvPr>
          <p:cNvSpPr/>
          <p:nvPr/>
        </p:nvSpPr>
        <p:spPr>
          <a:xfrm>
            <a:off x="6009968" y="228210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Chia </a:t>
            </a:r>
            <a:r>
              <a:rPr lang="en-GB" sz="4400" dirty="0" err="1">
                <a:latin typeface="Cambria" panose="02040503050406030204" pitchFamily="18" charset="0"/>
                <a:ea typeface="Cambria" panose="02040503050406030204" pitchFamily="18" charset="0"/>
              </a:rPr>
              <a:t>sẻ</a:t>
            </a:r>
            <a:endParaRPr lang="en-GB" sz="4400" dirty="0">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95DA735B-4D31-2066-A43B-A1E37CE4E104}"/>
              </a:ext>
            </a:extLst>
          </p:cNvPr>
          <p:cNvSpPr/>
          <p:nvPr/>
        </p:nvSpPr>
        <p:spPr>
          <a:xfrm>
            <a:off x="8953193" y="214875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Giúp</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đỡ</a:t>
            </a:r>
            <a:endParaRPr lang="en-GB" sz="4400" dirty="0">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0654C118-D802-CF88-665A-79163189D9A0}"/>
              </a:ext>
            </a:extLst>
          </p:cNvPr>
          <p:cNvSpPr/>
          <p:nvPr/>
        </p:nvSpPr>
        <p:spPr>
          <a:xfrm>
            <a:off x="4590743" y="43871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Động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viên</a:t>
            </a:r>
            <a:endParaRPr lang="en-GB" sz="4400" dirty="0">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945EA9E5-3BB2-9BE7-09E9-F36E5E6D3F0D}"/>
              </a:ext>
            </a:extLst>
          </p:cNvPr>
          <p:cNvSpPr/>
          <p:nvPr/>
        </p:nvSpPr>
        <p:spPr>
          <a:xfrm>
            <a:off x="7476818" y="4329982"/>
            <a:ext cx="25815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Khích</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lệ</a:t>
            </a:r>
            <a:endParaRPr lang="en-GB"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58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dirty="0" err="1">
                <a:solidFill>
                  <a:prstClr val="black"/>
                </a:solidFill>
                <a:latin typeface="Cambria" panose="02040503050406030204" pitchFamily="18" charset="0"/>
              </a:rPr>
              <a:t>Em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lựa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chọn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cách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nào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để</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duy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quan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hệ</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bạn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bè</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Vì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sao</a:t>
            </a:r>
            <a:r>
              <a:rPr lang="en-US" sz="4400" b="1" dirty="0">
                <a:solidFill>
                  <a:prstClr val="black"/>
                </a:solidFill>
                <a:latin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1: </a:t>
              </a:r>
            </a:p>
          </p:txBody>
        </p:sp>
      </p:grpSp>
      <p:pic>
        <p:nvPicPr>
          <p:cNvPr id="5" name="Picture 4">
            <a:extLst>
              <a:ext uri="{FF2B5EF4-FFF2-40B4-BE49-F238E27FC236}">
                <a16:creationId xmlns:a16="http://schemas.microsoft.com/office/drawing/2014/main" id="{9D726FD5-2CDC-0861-67C2-F20C171F843F}"/>
              </a:ext>
            </a:extLst>
          </p:cNvPr>
          <p:cNvPicPr>
            <a:picLocks noChangeAspect="1"/>
          </p:cNvPicPr>
          <p:nvPr/>
        </p:nvPicPr>
        <p:blipFill>
          <a:blip r:embed="rId3"/>
          <a:stretch>
            <a:fillRect/>
          </a:stretch>
        </p:blipFill>
        <p:spPr>
          <a:xfrm>
            <a:off x="2181225" y="2047874"/>
            <a:ext cx="8924925" cy="4089060"/>
          </a:xfrm>
          <a:prstGeom prst="rect">
            <a:avLst/>
          </a:prstGeom>
        </p:spPr>
      </p:pic>
    </p:spTree>
    <p:extLst>
      <p:ext uri="{BB962C8B-B14F-4D97-AF65-F5344CB8AC3E}">
        <p14:creationId xmlns:p14="http://schemas.microsoft.com/office/powerpoint/2010/main" val="3967874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CBD23-1FAE-6088-2187-6302AADD8757}"/>
              </a:ext>
            </a:extLst>
          </p:cNvPr>
          <p:cNvPicPr>
            <a:picLocks noChangeAspect="1"/>
          </p:cNvPicPr>
          <p:nvPr/>
        </p:nvPicPr>
        <p:blipFill>
          <a:blip r:embed="rId3"/>
          <a:stretch>
            <a:fillRect/>
          </a:stretch>
        </p:blipFill>
        <p:spPr>
          <a:xfrm>
            <a:off x="385762" y="2081212"/>
            <a:ext cx="5103333" cy="206216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FFAD8101-17B0-BB60-DCE0-4B617F99D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387" y="1524000"/>
            <a:ext cx="1608725" cy="1362075"/>
          </a:xfrm>
          <a:prstGeom prst="rect">
            <a:avLst/>
          </a:prstGeom>
        </p:spPr>
      </p:pic>
      <p:grpSp>
        <p:nvGrpSpPr>
          <p:cNvPr id="10" name="Group 9">
            <a:extLst>
              <a:ext uri="{FF2B5EF4-FFF2-40B4-BE49-F238E27FC236}">
                <a16:creationId xmlns:a16="http://schemas.microsoft.com/office/drawing/2014/main" id="{92E4938C-C603-4294-49F2-AF918CAAD733}"/>
              </a:ext>
            </a:extLst>
          </p:cNvPr>
          <p:cNvGrpSpPr/>
          <p:nvPr/>
        </p:nvGrpSpPr>
        <p:grpSpPr>
          <a:xfrm>
            <a:off x="6535541" y="1995341"/>
            <a:ext cx="4660541" cy="2757634"/>
            <a:chOff x="2519646" y="2453148"/>
            <a:chExt cx="3551639" cy="906018"/>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758398"/>
            </a:xfrm>
            <a:prstGeom prst="rect">
              <a:avLst/>
            </a:prstGeom>
            <a:noFill/>
          </p:spPr>
          <p:txBody>
            <a:bodyPr wrap="square" rtlCol="0">
              <a:spAutoFit/>
            </a:bodyPr>
            <a:lstStyle/>
            <a:p>
              <a:pPr marL="0" marR="0" algn="just">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Cùng chơi với bạn sẽ giúp cho tình bạn trở nên gắn bó, thân thiết hơn.</a:t>
              </a:r>
              <a:endParaRPr lang="en-US" sz="36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6118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E4938C-C603-4294-49F2-AF918CAAD733}"/>
              </a:ext>
            </a:extLst>
          </p:cNvPr>
          <p:cNvGrpSpPr/>
          <p:nvPr/>
        </p:nvGrpSpPr>
        <p:grpSpPr>
          <a:xfrm>
            <a:off x="6105525" y="1995341"/>
            <a:ext cx="5090557" cy="3014722"/>
            <a:chOff x="2519646" y="2453148"/>
            <a:chExt cx="3551639" cy="990484"/>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9404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Trò chuyện với bạn là cách giúp những  người bạn ngày càng hiểu nhau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97110AC6-653F-A6DE-554B-E72C9B9F210C}"/>
              </a:ext>
            </a:extLst>
          </p:cNvPr>
          <p:cNvPicPr>
            <a:picLocks noChangeAspect="1"/>
          </p:cNvPicPr>
          <p:nvPr/>
        </p:nvPicPr>
        <p:blipFill>
          <a:blip r:embed="rId3"/>
          <a:stretch>
            <a:fillRect/>
          </a:stretch>
        </p:blipFill>
        <p:spPr>
          <a:xfrm>
            <a:off x="1028700" y="2381907"/>
            <a:ext cx="4229100" cy="2552043"/>
          </a:xfrm>
          <a:prstGeom prst="rect">
            <a:avLst/>
          </a:prstGeom>
        </p:spPr>
      </p:pic>
      <p:pic>
        <p:nvPicPr>
          <p:cNvPr id="4" name="Picture 3" descr="A green tick mark on a black background&#10;&#10;Description automatically generated">
            <a:extLst>
              <a:ext uri="{FF2B5EF4-FFF2-40B4-BE49-F238E27FC236}">
                <a16:creationId xmlns:a16="http://schemas.microsoft.com/office/drawing/2014/main" id="{DDF8946A-EA2E-6D28-1700-6E7630440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2337" y="1924050"/>
            <a:ext cx="1608725" cy="1362075"/>
          </a:xfrm>
          <a:prstGeom prst="rect">
            <a:avLst/>
          </a:prstGeom>
        </p:spPr>
      </p:pic>
    </p:spTree>
    <p:extLst>
      <p:ext uri="{BB962C8B-B14F-4D97-AF65-F5344CB8AC3E}">
        <p14:creationId xmlns:p14="http://schemas.microsoft.com/office/powerpoint/2010/main" val="264129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D40593-632C-5DFB-40F3-BC6DA907DE30}"/>
              </a:ext>
            </a:extLst>
          </p:cNvPr>
          <p:cNvPicPr>
            <a:picLocks noChangeAspect="1"/>
          </p:cNvPicPr>
          <p:nvPr/>
        </p:nvPicPr>
        <p:blipFill>
          <a:blip r:embed="rId3"/>
          <a:stretch>
            <a:fillRect/>
          </a:stretch>
        </p:blipFill>
        <p:spPr>
          <a:xfrm>
            <a:off x="1119187" y="1657350"/>
            <a:ext cx="3984307" cy="2967037"/>
          </a:xfrm>
          <a:prstGeom prst="rect">
            <a:avLst/>
          </a:prstGeom>
        </p:spPr>
      </p:pic>
      <p:grpSp>
        <p:nvGrpSpPr>
          <p:cNvPr id="6" name="Group 5">
            <a:extLst>
              <a:ext uri="{FF2B5EF4-FFF2-40B4-BE49-F238E27FC236}">
                <a16:creationId xmlns:a16="http://schemas.microsoft.com/office/drawing/2014/main" id="{344B30D9-02AC-0007-BD78-B495ECA8BEFC}"/>
              </a:ext>
            </a:extLst>
          </p:cNvPr>
          <p:cNvGrpSpPr/>
          <p:nvPr/>
        </p:nvGrpSpPr>
        <p:grpSpPr>
          <a:xfrm>
            <a:off x="6105525" y="2109641"/>
            <a:ext cx="5090557" cy="2090884"/>
            <a:chOff x="2519646" y="2453148"/>
            <a:chExt cx="3551639" cy="906018"/>
          </a:xfrm>
        </p:grpSpPr>
        <p:sp>
          <p:nvSpPr>
            <p:cNvPr id="7" name="Rectangle: Rounded Corners 6">
              <a:extLst>
                <a:ext uri="{FF2B5EF4-FFF2-40B4-BE49-F238E27FC236}">
                  <a16:creationId xmlns:a16="http://schemas.microsoft.com/office/drawing/2014/main" id="{423FDFD5-977D-89F9-A5DF-BBF097902B10}"/>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0A8B1D66-8C2C-AD25-5D95-F8D85C4E4225}"/>
                </a:ext>
              </a:extLst>
            </p:cNvPr>
            <p:cNvSpPr txBox="1"/>
            <p:nvPr/>
          </p:nvSpPr>
          <p:spPr>
            <a:xfrm>
              <a:off x="2692794" y="2503219"/>
              <a:ext cx="3302697" cy="5763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Điều này sẽ giúp bạn cảm thấy ấm áp và vui vẻ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9" name="Picture 8" descr="A green tick mark on a black background&#10;&#10;Description automatically generated">
            <a:extLst>
              <a:ext uri="{FF2B5EF4-FFF2-40B4-BE49-F238E27FC236}">
                <a16:creationId xmlns:a16="http://schemas.microsoft.com/office/drawing/2014/main" id="{9517F459-2EDC-A05E-D69D-0AB02D384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912" y="1371600"/>
            <a:ext cx="1608725" cy="1362075"/>
          </a:xfrm>
          <a:prstGeom prst="rect">
            <a:avLst/>
          </a:prstGeom>
        </p:spPr>
      </p:pic>
    </p:spTree>
    <p:extLst>
      <p:ext uri="{BB962C8B-B14F-4D97-AF65-F5344CB8AC3E}">
        <p14:creationId xmlns:p14="http://schemas.microsoft.com/office/powerpoint/2010/main" val="129690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76FC083-8A92-7A16-9A50-B50DCC21339A}"/>
              </a:ext>
            </a:extLst>
          </p:cNvPr>
          <p:cNvSpPr/>
          <p:nvPr/>
        </p:nvSpPr>
        <p:spPr>
          <a:xfrm>
            <a:off x="3362325" y="616450"/>
            <a:ext cx="8686800" cy="51747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b="1" i="1" kern="0" dirty="0">
                <a:solidFill>
                  <a:srgbClr val="002060"/>
                </a:solidFill>
                <a:latin typeface="Calibri" panose="020F0502020204030204" pitchFamily="34" charset="0"/>
                <a:cs typeface="Calibri" panose="020F0502020204030204" pitchFamily="34" charset="0"/>
                <a:sym typeface="Arial"/>
              </a:rPr>
              <a:t>Đ</a:t>
            </a:r>
            <a:r>
              <a:rPr lang="en-US" sz="3600" b="1" i="1" kern="0" dirty="0">
                <a:solidFill>
                  <a:srgbClr val="002060"/>
                </a:solidFill>
                <a:latin typeface="Calibri" panose="020F0502020204030204" pitchFamily="34" charset="0"/>
                <a:cs typeface="Calibri" panose="020F0502020204030204" pitchFamily="34" charset="0"/>
                <a:sym typeface="Arial"/>
              </a:rPr>
              <a:t>ể</a:t>
            </a:r>
            <a:r>
              <a:rPr lang="vi-VN" sz="3600" b="1" i="1" kern="0" dirty="0">
                <a:solidFill>
                  <a:srgbClr val="002060"/>
                </a:solidFill>
                <a:latin typeface="Calibri" panose="020F0502020204030204" pitchFamily="34" charset="0"/>
                <a:cs typeface="Calibri" panose="020F0502020204030204" pitchFamily="34" charset="0"/>
                <a:sym typeface="Arial"/>
              </a:rPr>
              <a:t> duy trì quan hệ bạn bè, chúng ta nên</a:t>
            </a:r>
            <a:r>
              <a:rPr lang="vi-VN" sz="3600" b="1" i="1" kern="0" dirty="0">
                <a:solidFill>
                  <a:srgbClr val="FF0000"/>
                </a:solidFill>
                <a:latin typeface="Calibri" panose="020F0502020204030204" pitchFamily="34" charset="0"/>
                <a:cs typeface="Calibri" panose="020F0502020204030204" pitchFamily="34" charset="0"/>
                <a:sym typeface="Arial"/>
              </a:rPr>
              <a:t>: Rủ bạn cùng tham gia các trò chơi, thường xuyên trò chuyện với bạn, l</a:t>
            </a:r>
            <a:r>
              <a:rPr lang="en-US" sz="3600" b="1" i="1" kern="0" dirty="0" err="1">
                <a:solidFill>
                  <a:srgbClr val="FF0000"/>
                </a:solidFill>
                <a:latin typeface="Calibri" panose="020F0502020204030204" pitchFamily="34" charset="0"/>
                <a:cs typeface="Calibri" panose="020F0502020204030204" pitchFamily="34" charset="0"/>
                <a:sym typeface="Arial"/>
              </a:rPr>
              <a:t>uô</a:t>
            </a:r>
            <a:r>
              <a:rPr lang="vi-VN" sz="3600" b="1" i="1" kern="0" dirty="0">
                <a:solidFill>
                  <a:srgbClr val="FF0000"/>
                </a:solidFill>
                <a:latin typeface="Calibri" panose="020F0502020204030204" pitchFamily="34" charset="0"/>
                <a:cs typeface="Calibri" panose="020F0502020204030204" pitchFamily="34" charset="0"/>
                <a:sym typeface="Arial"/>
              </a:rPr>
              <a:t>n ở bên bạn khi bạn cần động viên, an ủi;</a:t>
            </a:r>
            <a:endParaRPr lang="en-US" sz="3600" b="1" i="1" kern="0" dirty="0">
              <a:solidFill>
                <a:srgbClr val="FF0000"/>
              </a:solidFill>
              <a:latin typeface="Calibri" panose="020F0502020204030204" pitchFamily="34" charset="0"/>
              <a:cs typeface="Calibri" panose="020F0502020204030204" pitchFamily="34" charset="0"/>
              <a:sym typeface="Arial"/>
            </a:endParaRPr>
          </a:p>
          <a:p>
            <a:pPr marL="571500" lvl="0" indent="-571500" algn="just">
              <a:buFont typeface="Arial" panose="020B0604020202020204" pitchFamily="34" charset="0"/>
              <a:buChar char="•"/>
              <a:defRPr/>
            </a:pPr>
            <a:r>
              <a:rPr lang="en-US" sz="3600" b="1" i="1" kern="0" dirty="0">
                <a:solidFill>
                  <a:srgbClr val="002060"/>
                </a:solidFill>
                <a:latin typeface="Calibri" panose="020F0502020204030204" pitchFamily="34" charset="0"/>
                <a:cs typeface="Calibri" panose="020F0502020204030204" pitchFamily="34" charset="0"/>
                <a:sym typeface="Arial"/>
              </a:rPr>
              <a:t>K</a:t>
            </a:r>
            <a:r>
              <a:rPr lang="vi-VN" sz="3600" b="1" i="1" kern="0" dirty="0">
                <a:solidFill>
                  <a:srgbClr val="002060"/>
                </a:solidFill>
                <a:latin typeface="Calibri" panose="020F0502020204030204" pitchFamily="34" charset="0"/>
                <a:cs typeface="Calibri" panose="020F0502020204030204" pitchFamily="34" charset="0"/>
                <a:sym typeface="Arial"/>
              </a:rPr>
              <a:t>hông nên</a:t>
            </a:r>
            <a:r>
              <a:rPr lang="en-US" sz="3600" b="1" i="1" kern="0" dirty="0">
                <a:solidFill>
                  <a:srgbClr val="002060"/>
                </a:solidFill>
                <a:latin typeface="Calibri" panose="020F0502020204030204" pitchFamily="34" charset="0"/>
                <a:cs typeface="Calibri" panose="020F0502020204030204" pitchFamily="34" charset="0"/>
                <a:sym typeface="Arial"/>
              </a:rPr>
              <a:t>:</a:t>
            </a:r>
            <a:r>
              <a:rPr lang="vi-VN" sz="3600" b="1" i="1" kern="0" dirty="0">
                <a:solidFill>
                  <a:srgbClr val="002060"/>
                </a:solidFill>
                <a:latin typeface="Calibri" panose="020F0502020204030204" pitchFamily="34" charset="0"/>
                <a:cs typeface="Calibri" panose="020F0502020204030204" pitchFamily="34" charset="0"/>
                <a:sym typeface="Arial"/>
              </a:rPr>
              <a:t> </a:t>
            </a:r>
            <a:r>
              <a:rPr lang="vi-VN" sz="3600" b="1" i="1" kern="0" dirty="0">
                <a:solidFill>
                  <a:srgbClr val="FF0000"/>
                </a:solidFill>
                <a:latin typeface="Calibri" panose="020F0502020204030204" pitchFamily="34" charset="0"/>
                <a:cs typeface="Calibri" panose="020F0502020204030204" pitchFamily="34" charset="0"/>
                <a:sym typeface="Arial"/>
              </a:rPr>
              <a:t>tỏ ra không hài lòng khi bạn kết thân với người khác, luôn bênh vực bạn trong mọi trường hợp, kể bí mật của bạn cho người khác biết.</a:t>
            </a:r>
            <a:endParaRPr kumimoji="0" lang="en-US" sz="36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10" name="Picture 9" descr="A picture containing clipart&#10;&#10;Description automatically generated">
            <a:extLst>
              <a:ext uri="{FF2B5EF4-FFF2-40B4-BE49-F238E27FC236}">
                <a16:creationId xmlns:a16="http://schemas.microsoft.com/office/drawing/2014/main" id="{47584742-DBFE-EE2E-236F-F82FFEA0993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04775" y="3102259"/>
            <a:ext cx="3984181" cy="3187345"/>
          </a:xfrm>
          <a:prstGeom prst="rect">
            <a:avLst/>
          </a:prstGeom>
        </p:spPr>
      </p:pic>
    </p:spTree>
    <p:extLst>
      <p:ext uri="{BB962C8B-B14F-4D97-AF65-F5344CB8AC3E}">
        <p14:creationId xmlns:p14="http://schemas.microsoft.com/office/powerpoint/2010/main" val="75101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a:solidFill>
                  <a:prstClr val="black"/>
                </a:solidFill>
                <a:latin typeface="Cambria" panose="02040503050406030204" pitchFamily="18" charset="0"/>
              </a:rPr>
              <a:t>Nhận xét về hành vi của các bạn trong tranh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925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2: </a:t>
              </a:r>
            </a:p>
          </p:txBody>
        </p:sp>
      </p:grpSp>
      <p:pic>
        <p:nvPicPr>
          <p:cNvPr id="13" name="Picture 12">
            <a:extLst>
              <a:ext uri="{FF2B5EF4-FFF2-40B4-BE49-F238E27FC236}">
                <a16:creationId xmlns:a16="http://schemas.microsoft.com/office/drawing/2014/main" id="{98C4AB2B-5A0E-B73C-F822-ABC0720D239B}"/>
              </a:ext>
            </a:extLst>
          </p:cNvPr>
          <p:cNvPicPr>
            <a:picLocks noChangeAspect="1"/>
          </p:cNvPicPr>
          <p:nvPr/>
        </p:nvPicPr>
        <p:blipFill>
          <a:blip r:embed="rId3"/>
          <a:stretch>
            <a:fillRect/>
          </a:stretch>
        </p:blipFill>
        <p:spPr>
          <a:xfrm>
            <a:off x="0" y="2333625"/>
            <a:ext cx="2914650" cy="2628900"/>
          </a:xfrm>
          <a:prstGeom prst="rect">
            <a:avLst/>
          </a:prstGeom>
        </p:spPr>
      </p:pic>
      <p:pic>
        <p:nvPicPr>
          <p:cNvPr id="15" name="Picture 14">
            <a:extLst>
              <a:ext uri="{FF2B5EF4-FFF2-40B4-BE49-F238E27FC236}">
                <a16:creationId xmlns:a16="http://schemas.microsoft.com/office/drawing/2014/main" id="{A6FD7EBF-5D84-7FCB-FE9D-6FD50F262790}"/>
              </a:ext>
            </a:extLst>
          </p:cNvPr>
          <p:cNvPicPr>
            <a:picLocks noChangeAspect="1"/>
          </p:cNvPicPr>
          <p:nvPr/>
        </p:nvPicPr>
        <p:blipFill>
          <a:blip r:embed="rId4"/>
          <a:stretch>
            <a:fillRect/>
          </a:stretch>
        </p:blipFill>
        <p:spPr>
          <a:xfrm>
            <a:off x="3043237" y="2266950"/>
            <a:ext cx="2886923" cy="2609850"/>
          </a:xfrm>
          <a:prstGeom prst="rect">
            <a:avLst/>
          </a:prstGeom>
        </p:spPr>
      </p:pic>
      <p:pic>
        <p:nvPicPr>
          <p:cNvPr id="17" name="Picture 16">
            <a:extLst>
              <a:ext uri="{FF2B5EF4-FFF2-40B4-BE49-F238E27FC236}">
                <a16:creationId xmlns:a16="http://schemas.microsoft.com/office/drawing/2014/main" id="{C837BBE6-D46C-312F-0E73-80824E140571}"/>
              </a:ext>
            </a:extLst>
          </p:cNvPr>
          <p:cNvPicPr>
            <a:picLocks noChangeAspect="1"/>
          </p:cNvPicPr>
          <p:nvPr/>
        </p:nvPicPr>
        <p:blipFill>
          <a:blip r:embed="rId5"/>
          <a:stretch>
            <a:fillRect/>
          </a:stretch>
        </p:blipFill>
        <p:spPr>
          <a:xfrm>
            <a:off x="5924549" y="2095499"/>
            <a:ext cx="2847975" cy="2749769"/>
          </a:xfrm>
          <a:prstGeom prst="rect">
            <a:avLst/>
          </a:prstGeom>
        </p:spPr>
      </p:pic>
      <p:pic>
        <p:nvPicPr>
          <p:cNvPr id="19" name="Picture 18">
            <a:extLst>
              <a:ext uri="{FF2B5EF4-FFF2-40B4-BE49-F238E27FC236}">
                <a16:creationId xmlns:a16="http://schemas.microsoft.com/office/drawing/2014/main" id="{06584AF7-7E60-99B0-D2E7-089AC7FB1D91}"/>
              </a:ext>
            </a:extLst>
          </p:cNvPr>
          <p:cNvPicPr>
            <a:picLocks noChangeAspect="1"/>
          </p:cNvPicPr>
          <p:nvPr/>
        </p:nvPicPr>
        <p:blipFill>
          <a:blip r:embed="rId6"/>
          <a:stretch>
            <a:fillRect/>
          </a:stretch>
        </p:blipFill>
        <p:spPr>
          <a:xfrm>
            <a:off x="8905874" y="2345097"/>
            <a:ext cx="3190875" cy="2565040"/>
          </a:xfrm>
          <a:prstGeom prst="rect">
            <a:avLst/>
          </a:prstGeom>
        </p:spPr>
      </p:pic>
      <p:grpSp>
        <p:nvGrpSpPr>
          <p:cNvPr id="20" name="Group 19">
            <a:extLst>
              <a:ext uri="{FF2B5EF4-FFF2-40B4-BE49-F238E27FC236}">
                <a16:creationId xmlns:a16="http://schemas.microsoft.com/office/drawing/2014/main" id="{2AF5AB93-3A89-D257-6404-5B1B16627558}"/>
              </a:ext>
            </a:extLst>
          </p:cNvPr>
          <p:cNvGrpSpPr/>
          <p:nvPr/>
        </p:nvGrpSpPr>
        <p:grpSpPr>
          <a:xfrm>
            <a:off x="4086547" y="4567421"/>
            <a:ext cx="4278451" cy="2175001"/>
            <a:chOff x="892354" y="3758439"/>
            <a:chExt cx="4278451" cy="2175001"/>
          </a:xfrm>
        </p:grpSpPr>
        <p:pic>
          <p:nvPicPr>
            <p:cNvPr id="21" name="Picture 9">
              <a:extLst>
                <a:ext uri="{FF2B5EF4-FFF2-40B4-BE49-F238E27FC236}">
                  <a16:creationId xmlns:a16="http://schemas.microsoft.com/office/drawing/2014/main" id="{3AA73F50-CCFA-8364-6816-B9841908935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Rounded Corners 21">
              <a:extLst>
                <a:ext uri="{FF2B5EF4-FFF2-40B4-BE49-F238E27FC236}">
                  <a16:creationId xmlns:a16="http://schemas.microsoft.com/office/drawing/2014/main" id="{B7E64083-A3EE-4A50-1C1E-48B6609D2498}"/>
                </a:ext>
              </a:extLst>
            </p:cNvPr>
            <p:cNvSpPr/>
            <p:nvPr/>
          </p:nvSpPr>
          <p:spPr>
            <a:xfrm>
              <a:off x="1442720" y="5405120"/>
              <a:ext cx="3169920" cy="528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7654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pic>
        <p:nvPicPr>
          <p:cNvPr id="3" name="Picture 2">
            <a:extLst>
              <a:ext uri="{FF2B5EF4-FFF2-40B4-BE49-F238E27FC236}">
                <a16:creationId xmlns:a16="http://schemas.microsoft.com/office/drawing/2014/main" id="{D8E92B4A-D7D6-DAAE-E63E-9946CC79961D}"/>
              </a:ext>
            </a:extLst>
          </p:cNvPr>
          <p:cNvPicPr>
            <a:picLocks noChangeAspect="1"/>
          </p:cNvPicPr>
          <p:nvPr/>
        </p:nvPicPr>
        <p:blipFill>
          <a:blip r:embed="rId3"/>
          <a:stretch>
            <a:fillRect/>
          </a:stretch>
        </p:blipFill>
        <p:spPr>
          <a:xfrm>
            <a:off x="619125" y="1733549"/>
            <a:ext cx="3829050" cy="3453653"/>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động viên, khích lệ bạn để bạn cố gắng biểu diẽn thành công tiết mục văn nghệ trước toàn trường.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45454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303</Words>
  <Application>Microsoft Office PowerPoint</Application>
  <PresentationFormat>Widescreen</PresentationFormat>
  <Paragraphs>22</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等线</vt:lpstr>
      <vt:lpstr>Arial</vt:lpstr>
      <vt:lpstr>Calibri</vt:lpstr>
      <vt:lpstr>Cambria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linh</cp:lastModifiedBy>
  <cp:revision>34</cp:revision>
  <dcterms:created xsi:type="dcterms:W3CDTF">2023-11-01T05:46:38Z</dcterms:created>
  <dcterms:modified xsi:type="dcterms:W3CDTF">2025-03-05T13:58:45Z</dcterms:modified>
</cp:coreProperties>
</file>